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4"/>
  </p:notesMasterIdLst>
  <p:sldIdLst>
    <p:sldId id="263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85" r:id="rId12"/>
    <p:sldId id="280" r:id="rId13"/>
    <p:sldId id="281" r:id="rId14"/>
    <p:sldId id="282" r:id="rId15"/>
    <p:sldId id="283" r:id="rId16"/>
    <p:sldId id="284" r:id="rId17"/>
    <p:sldId id="264" r:id="rId18"/>
    <p:sldId id="266" r:id="rId19"/>
    <p:sldId id="268" r:id="rId20"/>
    <p:sldId id="260" r:id="rId21"/>
    <p:sldId id="267" r:id="rId22"/>
    <p:sldId id="269" r:id="rId23"/>
  </p:sldIdLst>
  <p:sldSz cx="24387175" cy="13716000"/>
  <p:notesSz cx="6858000" cy="9144000"/>
  <p:defaultTextStyle>
    <a:defPPr>
      <a:defRPr lang="en-US"/>
    </a:defPPr>
    <a:lvl1pPr marL="0" algn="l" defTabSz="182834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174" algn="l" defTabSz="182834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343" algn="l" defTabSz="182834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515" algn="l" defTabSz="182834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687" algn="l" defTabSz="182834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0857" algn="l" defTabSz="182834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028" algn="l" defTabSz="182834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200" algn="l" defTabSz="182834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372" algn="l" defTabSz="182834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63"/>
    <p:restoredTop sz="93095"/>
  </p:normalViewPr>
  <p:slideViewPr>
    <p:cSldViewPr snapToGrid="0" snapToObjects="1">
      <p:cViewPr>
        <p:scale>
          <a:sx n="40" d="100"/>
          <a:sy n="40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67D35-DCEE-DD44-8260-60B2817D58AE}" type="datetimeFigureOut">
              <a:rPr lang="en-US" smtClean="0"/>
              <a:t>7/12/17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B4182F-808F-3E4D-BF42-746601B61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429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AD467-B5CE-4A95-8997-E15761B290F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166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8195" y="4307443"/>
            <a:ext cx="20265656" cy="4775200"/>
          </a:xfrm>
        </p:spPr>
        <p:txBody>
          <a:bodyPr anchor="b"/>
          <a:lstStyle>
            <a:lvl1pPr algn="l">
              <a:defRPr sz="120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8195" y="9266793"/>
            <a:ext cx="20265656" cy="3311524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nent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4114799"/>
            <a:ext cx="12346007" cy="7607301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6806B-15E6-1E40-912D-5D4A88C399A9}" type="datetimeFigureOut">
              <a:rPr lang="en-US" smtClean="0"/>
              <a:t>7/12/17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ED9F-5FF0-ED4B-93E8-DAFF6737DC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4114799"/>
            <a:ext cx="12346007" cy="7607301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6806B-15E6-1E40-912D-5D4A88C399A9}" type="datetimeFigureOut">
              <a:rPr lang="en-US" smtClean="0"/>
              <a:t>7/12/17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ED9F-5FF0-ED4B-93E8-DAFF6737DC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Content 5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4114799"/>
            <a:ext cx="12346007" cy="7607301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6806B-15E6-1E40-912D-5D4A88C399A9}" type="datetimeFigureOut">
              <a:rPr lang="en-US" smtClean="0"/>
              <a:t>7/12/17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ED9F-5FF0-ED4B-93E8-DAFF6737DC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970802" cy="13716000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 sz="8533">
                <a:solidFill>
                  <a:schemeClr val="bg1"/>
                </a:solidFill>
              </a:defRPr>
            </a:lvl1pPr>
            <a:lvl2pPr marL="1219215" indent="0">
              <a:buNone/>
              <a:defRPr sz="7467"/>
            </a:lvl2pPr>
            <a:lvl3pPr marL="2438430" indent="0">
              <a:buNone/>
              <a:defRPr sz="6400"/>
            </a:lvl3pPr>
            <a:lvl4pPr marL="3657646" indent="0">
              <a:buNone/>
              <a:defRPr sz="5333"/>
            </a:lvl4pPr>
            <a:lvl5pPr marL="4876861" indent="0">
              <a:buNone/>
              <a:defRPr sz="5333"/>
            </a:lvl5pPr>
            <a:lvl6pPr marL="6096076" indent="0">
              <a:buNone/>
              <a:defRPr sz="5333"/>
            </a:lvl6pPr>
            <a:lvl7pPr marL="7315291" indent="0">
              <a:buNone/>
              <a:defRPr sz="5333"/>
            </a:lvl7pPr>
            <a:lvl8pPr marL="8534507" indent="0">
              <a:buNone/>
              <a:defRPr sz="5333"/>
            </a:lvl8pPr>
            <a:lvl9pPr marL="9753722" indent="0">
              <a:buNone/>
              <a:defRPr sz="5333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11030041" y="3026303"/>
            <a:ext cx="11240962" cy="2039112"/>
          </a:xfrm>
        </p:spPr>
        <p:txBody>
          <a:bodyPr lIns="0" tIns="0" rIns="0" bIns="0">
            <a:normAutofit/>
          </a:bodyPr>
          <a:lstStyle>
            <a:lvl1pPr>
              <a:defRPr sz="7467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0"/>
          </p:nvPr>
        </p:nvSpPr>
        <p:spPr>
          <a:xfrm>
            <a:off x="11030041" y="5957988"/>
            <a:ext cx="11240962" cy="1792653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800"/>
              </a:spcBef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1pPr>
            <a:lvl2pPr marL="1219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43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657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876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096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315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534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753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813928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1264900"/>
            <a:ext cx="24387175" cy="245110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0" y="11275731"/>
            <a:ext cx="24387175" cy="1313125"/>
          </a:xfrm>
        </p:spPr>
        <p:txBody>
          <a:bodyPr>
            <a:normAutofit/>
          </a:bodyPr>
          <a:lstStyle>
            <a:lvl1pPr algn="ctr">
              <a:defRPr sz="7467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0" y="12612519"/>
            <a:ext cx="24387175" cy="891192"/>
          </a:xfrm>
        </p:spPr>
        <p:txBody>
          <a:bodyPr>
            <a:normAutofit/>
          </a:bodyPr>
          <a:lstStyle>
            <a:lvl1pPr marL="0" indent="0" algn="ctr">
              <a:spcBef>
                <a:spcPts val="800"/>
              </a:spcBef>
              <a:buNone/>
              <a:defRPr sz="3733">
                <a:solidFill>
                  <a:srgbClr val="FFFFFF"/>
                </a:solidFill>
              </a:defRPr>
            </a:lvl1pPr>
            <a:lvl2pPr marL="1219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43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657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876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096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315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534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753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7175" cy="11264901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178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970802" cy="13716000"/>
          </a:xfrm>
          <a:solidFill>
            <a:schemeClr val="accent5"/>
          </a:solidFill>
        </p:spPr>
        <p:txBody>
          <a:bodyPr/>
          <a:lstStyle>
            <a:lvl1pPr marL="0" indent="0">
              <a:buNone/>
              <a:defRPr sz="8533">
                <a:solidFill>
                  <a:schemeClr val="bg1"/>
                </a:solidFill>
              </a:defRPr>
            </a:lvl1pPr>
            <a:lvl2pPr marL="1219215" indent="0">
              <a:buNone/>
              <a:defRPr sz="7467"/>
            </a:lvl2pPr>
            <a:lvl3pPr marL="2438430" indent="0">
              <a:buNone/>
              <a:defRPr sz="6400"/>
            </a:lvl3pPr>
            <a:lvl4pPr marL="3657646" indent="0">
              <a:buNone/>
              <a:defRPr sz="5333"/>
            </a:lvl4pPr>
            <a:lvl5pPr marL="4876861" indent="0">
              <a:buNone/>
              <a:defRPr sz="5333"/>
            </a:lvl5pPr>
            <a:lvl6pPr marL="6096076" indent="0">
              <a:buNone/>
              <a:defRPr sz="5333"/>
            </a:lvl6pPr>
            <a:lvl7pPr marL="7315291" indent="0">
              <a:buNone/>
              <a:defRPr sz="5333"/>
            </a:lvl7pPr>
            <a:lvl8pPr marL="8534507" indent="0">
              <a:buNone/>
              <a:defRPr sz="5333"/>
            </a:lvl8pPr>
            <a:lvl9pPr marL="9753722" indent="0">
              <a:buNone/>
              <a:defRPr sz="5333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1029271" y="5100892"/>
            <a:ext cx="11240962" cy="1427075"/>
          </a:xfrm>
        </p:spPr>
        <p:txBody>
          <a:bodyPr anchor="ctr" anchorCtr="0"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1030041" y="7210353"/>
            <a:ext cx="11240962" cy="1427075"/>
          </a:xfrm>
        </p:spPr>
        <p:txBody>
          <a:bodyPr anchor="ctr" anchorCtr="0"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61661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35" y="9535120"/>
            <a:ext cx="22820638" cy="1313125"/>
          </a:xfrm>
        </p:spPr>
        <p:txBody>
          <a:bodyPr>
            <a:normAutofit/>
          </a:bodyPr>
          <a:lstStyle>
            <a:lvl1pPr algn="ctr">
              <a:defRPr sz="7467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3635" y="11206108"/>
            <a:ext cx="22820638" cy="891192"/>
          </a:xfrm>
        </p:spPr>
        <p:txBody>
          <a:bodyPr>
            <a:normAutofit/>
          </a:bodyPr>
          <a:lstStyle>
            <a:lvl1pPr marL="0" indent="0" algn="ctr">
              <a:spcBef>
                <a:spcPts val="800"/>
              </a:spcBef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1pPr>
            <a:lvl2pPr marL="1219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43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657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876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096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315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534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753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8" name="Rectangle 7"/>
          <p:cNvSpPr/>
          <p:nvPr/>
        </p:nvSpPr>
        <p:spPr>
          <a:xfrm>
            <a:off x="18142197" y="725189"/>
            <a:ext cx="5487114" cy="40782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9600"/>
          </a:p>
        </p:txBody>
      </p:sp>
      <p:sp>
        <p:nvSpPr>
          <p:cNvPr id="10" name="Rectangle 9"/>
          <p:cNvSpPr/>
          <p:nvPr/>
        </p:nvSpPr>
        <p:spPr>
          <a:xfrm>
            <a:off x="12333307" y="5120320"/>
            <a:ext cx="5487114" cy="407822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960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2333307" y="725189"/>
            <a:ext cx="5487114" cy="407822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8142197" y="5120320"/>
            <a:ext cx="5487114" cy="407822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7" name="Rectangle 16"/>
          <p:cNvSpPr/>
          <p:nvPr userDrawn="1"/>
        </p:nvSpPr>
        <p:spPr>
          <a:xfrm>
            <a:off x="6562521" y="725189"/>
            <a:ext cx="5487114" cy="40782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9600"/>
          </a:p>
        </p:txBody>
      </p:sp>
      <p:sp>
        <p:nvSpPr>
          <p:cNvPr id="18" name="Rectangle 17"/>
          <p:cNvSpPr/>
          <p:nvPr userDrawn="1"/>
        </p:nvSpPr>
        <p:spPr>
          <a:xfrm>
            <a:off x="753632" y="5120320"/>
            <a:ext cx="5487114" cy="407822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9600"/>
          </a:p>
        </p:txBody>
      </p:sp>
      <p:sp>
        <p:nvSpPr>
          <p:cNvPr id="19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753632" y="725189"/>
            <a:ext cx="5487114" cy="407822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20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562521" y="5120320"/>
            <a:ext cx="5487114" cy="407822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753632" y="5121591"/>
            <a:ext cx="5487114" cy="4076701"/>
          </a:xfrm>
        </p:spPr>
        <p:txBody>
          <a:bodyPr lIns="144000" tIns="93600" rIns="144000" bIns="93600"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6562521" y="725191"/>
            <a:ext cx="5487114" cy="4076701"/>
          </a:xfrm>
        </p:spPr>
        <p:txBody>
          <a:bodyPr lIns="144000" tIns="93600" rIns="144000" bIns="93600"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12333307" y="5120322"/>
            <a:ext cx="5487114" cy="4076701"/>
          </a:xfrm>
        </p:spPr>
        <p:txBody>
          <a:bodyPr lIns="144000" tIns="93600" rIns="144000" bIns="93600"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18142197" y="706346"/>
            <a:ext cx="5487114" cy="4076701"/>
          </a:xfrm>
        </p:spPr>
        <p:txBody>
          <a:bodyPr lIns="144000" tIns="93600" rIns="108000" bIns="93600"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204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195" y="3419477"/>
            <a:ext cx="2171966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8195" y="9178927"/>
            <a:ext cx="2171966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accent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665" y="815311"/>
            <a:ext cx="18649507" cy="260837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5665" y="3651250"/>
            <a:ext cx="22515846" cy="87026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Content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665" y="815311"/>
            <a:ext cx="18649507" cy="260837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5665" y="3651250"/>
            <a:ext cx="22515846" cy="87026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665" y="820737"/>
            <a:ext cx="18309265" cy="2651126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5665" y="3651250"/>
            <a:ext cx="11036595" cy="870267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18828" y="3651250"/>
            <a:ext cx="11032682" cy="87026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Content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665" y="820737"/>
            <a:ext cx="18309265" cy="2651126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5665" y="3651250"/>
            <a:ext cx="11036595" cy="870267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18828" y="3651250"/>
            <a:ext cx="11032682" cy="87026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666" y="819963"/>
            <a:ext cx="18925954" cy="2008297"/>
          </a:xfrm>
        </p:spPr>
        <p:txBody>
          <a:bodyPr anchor="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666" y="3362326"/>
            <a:ext cx="11061048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5666" y="5010150"/>
            <a:ext cx="11061048" cy="7369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ntent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666" y="819963"/>
            <a:ext cx="18925954" cy="2008297"/>
          </a:xfrm>
        </p:spPr>
        <p:txBody>
          <a:bodyPr anchor="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666" y="3362326"/>
            <a:ext cx="11061048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5666" y="5010150"/>
            <a:ext cx="11061048" cy="7369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n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4114799"/>
            <a:ext cx="12346007" cy="7607301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6806B-15E6-1E40-912D-5D4A88C399A9}" type="datetimeFigureOut">
              <a:rPr lang="en-US" smtClean="0"/>
              <a:t>7/12/17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ED9F-5FF0-ED4B-93E8-DAFF6737DC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5665" y="730251"/>
            <a:ext cx="22515846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665" y="3651250"/>
            <a:ext cx="22515846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5665" y="12712701"/>
            <a:ext cx="696902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83157" y="12712701"/>
            <a:ext cx="802086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482490" y="12712701"/>
            <a:ext cx="696902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102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4" r:id="rId3"/>
    <p:sldLayoutId id="2147483682" r:id="rId4"/>
    <p:sldLayoutId id="2147483676" r:id="rId5"/>
    <p:sldLayoutId id="2147483683" r:id="rId6"/>
    <p:sldLayoutId id="2147483677" r:id="rId7"/>
    <p:sldLayoutId id="2147483684" r:id="rId8"/>
    <p:sldLayoutId id="2147483680" r:id="rId9"/>
    <p:sldLayoutId id="2147483685" r:id="rId10"/>
    <p:sldLayoutId id="2147483681" r:id="rId11"/>
    <p:sldLayoutId id="2147483686" r:id="rId12"/>
    <p:sldLayoutId id="2147483687" r:id="rId13"/>
    <p:sldLayoutId id="2147483688" r:id="rId14"/>
    <p:sldLayoutId id="2147483689" r:id="rId15"/>
    <p:sldLayoutId id="2147483690" r:id="rId16"/>
  </p:sldLayoutIdLst>
  <p:timing>
    <p:tnLst>
      <p:par>
        <p:cTn id="1" dur="indefinite" restart="never" nodeType="tmRoot"/>
      </p:par>
    </p:tnLst>
  </p:timing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Let’s Fidget With Our Custom Widgets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7" r="13657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1030192" y="543607"/>
            <a:ext cx="11239499" cy="1427075"/>
          </a:xfrm>
        </p:spPr>
        <p:txBody>
          <a:bodyPr>
            <a:noAutofit/>
          </a:bodyPr>
          <a:lstStyle/>
          <a:p>
            <a:r>
              <a:rPr lang="en-US" sz="8533" b="1" dirty="0">
                <a:solidFill>
                  <a:schemeClr val="accent5"/>
                </a:solidFill>
              </a:rPr>
              <a:t>Adoption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11030192" y="2507971"/>
            <a:ext cx="11239499" cy="6139659"/>
          </a:xfrm>
        </p:spPr>
        <p:txBody>
          <a:bodyPr>
            <a:normAutofit/>
          </a:bodyPr>
          <a:lstStyle/>
          <a:p>
            <a:r>
              <a:rPr lang="en-US" sz="4267" dirty="0"/>
              <a:t>For adoption, faculty need to: </a:t>
            </a:r>
          </a:p>
          <a:p>
            <a:pPr marL="762010" indent="-762010">
              <a:buFont typeface="Arial" panose="020B0604020202020204" pitchFamily="34" charset="0"/>
              <a:buChar char="•"/>
            </a:pPr>
            <a:r>
              <a:rPr lang="en-US" sz="4267" dirty="0"/>
              <a:t>Overcome the intimidation</a:t>
            </a:r>
          </a:p>
          <a:p>
            <a:pPr marL="762010" indent="-762010">
              <a:buFont typeface="Arial" panose="020B0604020202020204" pitchFamily="34" charset="0"/>
              <a:buChar char="•"/>
            </a:pPr>
            <a:r>
              <a:rPr lang="en-US" sz="4267" dirty="0"/>
              <a:t>Have awareness of tools available</a:t>
            </a:r>
          </a:p>
          <a:p>
            <a:pPr marL="762010" indent="-762010">
              <a:buFont typeface="Arial" panose="020B0604020202020204" pitchFamily="34" charset="0"/>
              <a:buChar char="•"/>
            </a:pPr>
            <a:r>
              <a:rPr lang="en-US" sz="4267" dirty="0"/>
              <a:t>Continue upgrading their own knowledge of technologies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326950" y="10682435"/>
            <a:ext cx="1194274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</a:rPr>
              <a:t>“While students are increasing their use of emerging technologies such as text messaging, wikis, social networks, and other Web 2.0 applications, this is not the case with many university faculty.” – </a:t>
            </a:r>
            <a:r>
              <a:rPr lang="en-US" sz="3200" dirty="0" err="1">
                <a:solidFill>
                  <a:schemeClr val="accent1"/>
                </a:solidFill>
              </a:rPr>
              <a:t>Ajjan</a:t>
            </a:r>
            <a:r>
              <a:rPr lang="en-US" sz="3200" dirty="0">
                <a:solidFill>
                  <a:schemeClr val="accent1"/>
                </a:solidFill>
              </a:rPr>
              <a:t> and </a:t>
            </a:r>
            <a:r>
              <a:rPr lang="en-US" sz="3200" dirty="0" err="1">
                <a:solidFill>
                  <a:schemeClr val="accent1"/>
                </a:solidFill>
              </a:rPr>
              <a:t>Harthstone</a:t>
            </a:r>
            <a:endParaRPr lang="en-US" sz="3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18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931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7" r="13657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579198" y="7434065"/>
            <a:ext cx="11239499" cy="1427075"/>
          </a:xfrm>
        </p:spPr>
        <p:txBody>
          <a:bodyPr>
            <a:noAutofit/>
          </a:bodyPr>
          <a:lstStyle/>
          <a:p>
            <a:r>
              <a:rPr lang="en-US" dirty="0"/>
              <a:t>What you may need:</a:t>
            </a:r>
          </a:p>
          <a:p>
            <a:pPr marL="685809" indent="-685809">
              <a:buFont typeface="Arial" panose="020B0604020202020204" pitchFamily="34" charset="0"/>
              <a:buChar char="•"/>
            </a:pPr>
            <a:r>
              <a:rPr lang="en-US" dirty="0"/>
              <a:t>Embed Code</a:t>
            </a:r>
          </a:p>
          <a:p>
            <a:pPr marL="685809" indent="-685809">
              <a:buFont typeface="Arial" panose="020B0604020202020204" pitchFamily="34" charset="0"/>
              <a:buChar char="•"/>
            </a:pPr>
            <a:r>
              <a:rPr lang="en-US" dirty="0"/>
              <a:t>URL</a:t>
            </a:r>
          </a:p>
          <a:p>
            <a:pPr marL="685809" indent="-685809">
              <a:buFont typeface="Arial" panose="020B0604020202020204" pitchFamily="34" charset="0"/>
              <a:buChar char="•"/>
            </a:pPr>
            <a:r>
              <a:rPr lang="en-US" dirty="0"/>
              <a:t>HTML Editor/ Insert Stuff</a:t>
            </a:r>
          </a:p>
          <a:p>
            <a:pPr marL="685809" indent="-685809">
              <a:buFont typeface="Arial" panose="020B0604020202020204" pitchFamily="34" charset="0"/>
              <a:buChar char="•"/>
            </a:pPr>
            <a:r>
              <a:rPr lang="en-US" dirty="0" err="1"/>
              <a:t>iFrame</a:t>
            </a:r>
            <a:r>
              <a:rPr lang="en-US" dirty="0"/>
              <a:t> Generator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579198" y="361705"/>
            <a:ext cx="5667179" cy="2650067"/>
          </a:xfrm>
        </p:spPr>
        <p:txBody>
          <a:bodyPr/>
          <a:lstStyle/>
          <a:p>
            <a:r>
              <a:rPr lang="en-US" b="1" dirty="0">
                <a:solidFill>
                  <a:schemeClr val="accent5"/>
                </a:solidFill>
              </a:rPr>
              <a:t>How to.</a:t>
            </a:r>
          </a:p>
        </p:txBody>
      </p:sp>
    </p:spTree>
    <p:extLst>
      <p:ext uri="{BB962C8B-B14F-4D97-AF65-F5344CB8AC3E}">
        <p14:creationId xmlns:p14="http://schemas.microsoft.com/office/powerpoint/2010/main" val="811411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7" r="13657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176833" y="210593"/>
            <a:ext cx="13732933" cy="2650067"/>
          </a:xfrm>
        </p:spPr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Creation Steps.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10176832" y="7210351"/>
            <a:ext cx="11239499" cy="1427075"/>
          </a:xfrm>
        </p:spPr>
        <p:txBody>
          <a:bodyPr>
            <a:normAutofit fontScale="25000" lnSpcReduction="20000"/>
          </a:bodyPr>
          <a:lstStyle/>
          <a:p>
            <a:r>
              <a:rPr lang="en-US" sz="17067" b="1" dirty="0">
                <a:solidFill>
                  <a:schemeClr val="accent1"/>
                </a:solidFill>
              </a:rPr>
              <a:t>First Steps…</a:t>
            </a:r>
          </a:p>
          <a:p>
            <a:pPr marL="1219215" indent="-1219215">
              <a:spcBef>
                <a:spcPts val="0"/>
              </a:spcBef>
              <a:buFont typeface="+mj-lt"/>
              <a:buAutoNum type="arabicPeriod"/>
            </a:pPr>
            <a:r>
              <a:rPr lang="en-US" sz="17067" dirty="0"/>
              <a:t>Copy the URL of site you want</a:t>
            </a:r>
          </a:p>
          <a:p>
            <a:pPr marL="1219215" indent="-1219215">
              <a:spcBef>
                <a:spcPts val="0"/>
              </a:spcBef>
              <a:buFont typeface="+mj-lt"/>
              <a:buAutoNum type="arabicPeriod"/>
            </a:pPr>
            <a:r>
              <a:rPr lang="en-US" sz="17067" dirty="0"/>
              <a:t>Go to a free iframe generator site</a:t>
            </a:r>
          </a:p>
          <a:p>
            <a:pPr marL="1219215" indent="-1219215">
              <a:spcBef>
                <a:spcPts val="0"/>
              </a:spcBef>
              <a:buFont typeface="+mj-lt"/>
              <a:buAutoNum type="arabicPeriod"/>
            </a:pPr>
            <a:r>
              <a:rPr lang="en-US" sz="17067" dirty="0"/>
              <a:t>Paste in the URL you obtained</a:t>
            </a:r>
          </a:p>
          <a:p>
            <a:pPr marL="1219215" indent="-1219215">
              <a:spcBef>
                <a:spcPts val="0"/>
              </a:spcBef>
              <a:buFont typeface="+mj-lt"/>
              <a:buAutoNum type="arabicPeriod"/>
            </a:pPr>
            <a:r>
              <a:rPr lang="en-US" sz="17067" dirty="0"/>
              <a:t>Generate embed code</a:t>
            </a:r>
          </a:p>
          <a:p>
            <a:pPr marL="1219215" indent="-1219215">
              <a:spcBef>
                <a:spcPts val="0"/>
              </a:spcBef>
              <a:buFont typeface="+mj-lt"/>
              <a:buAutoNum type="arabicPeriod"/>
            </a:pPr>
            <a:r>
              <a:rPr lang="en-US" sz="17067" dirty="0"/>
              <a:t>Copy embed code</a:t>
            </a:r>
          </a:p>
          <a:p>
            <a:endParaRPr lang="en-US" sz="17067" dirty="0"/>
          </a:p>
          <a:p>
            <a:pPr>
              <a:spcBef>
                <a:spcPts val="0"/>
              </a:spcBef>
            </a:pPr>
            <a:r>
              <a:rPr lang="en-US" sz="17067" b="1" dirty="0">
                <a:solidFill>
                  <a:schemeClr val="accent1"/>
                </a:solidFill>
              </a:rPr>
              <a:t>Second Steps: Within </a:t>
            </a:r>
            <a:r>
              <a:rPr lang="en-US" sz="17067" b="1" i="1" dirty="0">
                <a:solidFill>
                  <a:schemeClr val="accent1"/>
                </a:solidFill>
              </a:rPr>
              <a:t>Edit Course</a:t>
            </a:r>
          </a:p>
          <a:p>
            <a:pPr marL="914411" indent="-914411">
              <a:spcBef>
                <a:spcPts val="0"/>
              </a:spcBef>
              <a:buFont typeface="+mj-lt"/>
              <a:buAutoNum type="arabicPeriod"/>
            </a:pPr>
            <a:r>
              <a:rPr lang="en-US" sz="17067" dirty="0"/>
              <a:t>Go to Widgets tool</a:t>
            </a:r>
          </a:p>
          <a:p>
            <a:pPr marL="914411" indent="-914411">
              <a:spcBef>
                <a:spcPts val="0"/>
              </a:spcBef>
              <a:buFont typeface="+mj-lt"/>
              <a:buAutoNum type="arabicPeriod"/>
            </a:pPr>
            <a:r>
              <a:rPr lang="en-US" sz="17067" dirty="0"/>
              <a:t>Select </a:t>
            </a:r>
            <a:r>
              <a:rPr lang="en-US" sz="17067" i="1" dirty="0"/>
              <a:t>Custom Widgets </a:t>
            </a:r>
            <a:r>
              <a:rPr lang="en-US" sz="17067" dirty="0"/>
              <a:t>and click ‘New’</a:t>
            </a:r>
          </a:p>
          <a:p>
            <a:pPr marL="914411" indent="-914411">
              <a:spcBef>
                <a:spcPts val="0"/>
              </a:spcBef>
              <a:buFont typeface="+mj-lt"/>
              <a:buAutoNum type="arabicPeriod"/>
            </a:pPr>
            <a:r>
              <a:rPr lang="en-US" sz="17067" dirty="0"/>
              <a:t>Create a title</a:t>
            </a:r>
          </a:p>
          <a:p>
            <a:pPr marL="914411" indent="-914411">
              <a:spcBef>
                <a:spcPts val="0"/>
              </a:spcBef>
              <a:buFont typeface="+mj-lt"/>
              <a:buAutoNum type="arabicPeriod"/>
            </a:pPr>
            <a:r>
              <a:rPr lang="en-US" sz="17067" dirty="0"/>
              <a:t>Paste embed code (</a:t>
            </a:r>
            <a:r>
              <a:rPr lang="en-US" sz="17067" i="1" dirty="0"/>
              <a:t>Insert Stuff </a:t>
            </a:r>
            <a:r>
              <a:rPr lang="en-US" sz="17067" dirty="0"/>
              <a:t>or </a:t>
            </a:r>
            <a:r>
              <a:rPr lang="en-US" sz="17067" i="1" dirty="0"/>
              <a:t>Source Editor</a:t>
            </a:r>
            <a:r>
              <a:rPr lang="en-US" sz="17067" dirty="0"/>
              <a:t>) and click ‘Save’</a:t>
            </a:r>
          </a:p>
          <a:p>
            <a:pPr marL="914411" indent="-914411">
              <a:spcBef>
                <a:spcPts val="0"/>
              </a:spcBef>
              <a:buFont typeface="+mj-lt"/>
              <a:buAutoNum type="arabicPeriod"/>
            </a:pPr>
            <a:r>
              <a:rPr lang="en-US" sz="17067" dirty="0"/>
              <a:t>Go to Homepage tool</a:t>
            </a:r>
          </a:p>
          <a:p>
            <a:pPr marL="914411" indent="-914411">
              <a:spcBef>
                <a:spcPts val="0"/>
              </a:spcBef>
              <a:buFont typeface="+mj-lt"/>
              <a:buAutoNum type="arabicPeriod"/>
            </a:pPr>
            <a:r>
              <a:rPr lang="en-US" sz="17067" dirty="0"/>
              <a:t>Add new custom widget to current Homepage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384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3" r="7623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878843" y="6144463"/>
            <a:ext cx="11239499" cy="142707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4800" b="1" dirty="0">
                <a:solidFill>
                  <a:srgbClr val="0EB3AB"/>
                </a:solidFill>
              </a:rPr>
              <a:t>Widgets used:</a:t>
            </a:r>
          </a:p>
          <a:p>
            <a:pPr marL="685809" indent="-685809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800" dirty="0" err="1"/>
              <a:t>Symbaloo</a:t>
            </a:r>
            <a:endParaRPr lang="en-US" sz="4800" dirty="0"/>
          </a:p>
          <a:p>
            <a:pPr marL="685809" indent="-685809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800" dirty="0"/>
              <a:t>Twitter</a:t>
            </a:r>
          </a:p>
          <a:p>
            <a:pPr marL="685809" indent="-685809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800" dirty="0"/>
              <a:t>Google Maps</a:t>
            </a:r>
          </a:p>
          <a:p>
            <a:pPr marL="685809" indent="-685809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800" dirty="0"/>
              <a:t>Time Toast</a:t>
            </a:r>
          </a:p>
          <a:p>
            <a:pPr marL="685809" indent="-685809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800" dirty="0" err="1"/>
              <a:t>Brightspace</a:t>
            </a:r>
            <a:r>
              <a:rPr lang="en-US" sz="4800" dirty="0"/>
              <a:t> Website</a:t>
            </a:r>
          </a:p>
          <a:p>
            <a:pPr marL="685809" indent="-685809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800" dirty="0" err="1"/>
              <a:t>Patatap</a:t>
            </a:r>
            <a:endParaRPr lang="en-US" sz="4800" dirty="0"/>
          </a:p>
          <a:p>
            <a:pPr marL="685809" indent="-685809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800" dirty="0"/>
              <a:t>Virtual Piano</a:t>
            </a:r>
          </a:p>
          <a:p>
            <a:pPr marL="685809" indent="-685809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800" dirty="0" err="1"/>
              <a:t>Youtube</a:t>
            </a:r>
            <a:endParaRPr lang="en-US" sz="4800" dirty="0"/>
          </a:p>
          <a:p>
            <a:pPr>
              <a:spcBef>
                <a:spcPts val="0"/>
              </a:spcBef>
            </a:pPr>
            <a:endParaRPr lang="en-US" sz="4800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528750" y="277623"/>
            <a:ext cx="14905568" cy="2650067"/>
          </a:xfrm>
        </p:spPr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Showcase Course.</a:t>
            </a:r>
          </a:p>
        </p:txBody>
      </p:sp>
    </p:spTree>
    <p:extLst>
      <p:ext uri="{BB962C8B-B14F-4D97-AF65-F5344CB8AC3E}">
        <p14:creationId xmlns:p14="http://schemas.microsoft.com/office/powerpoint/2010/main" val="1663697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41" r="22841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289494" y="3514660"/>
            <a:ext cx="11239499" cy="6066819"/>
          </a:xfrm>
        </p:spPr>
        <p:txBody>
          <a:bodyPr>
            <a:normAutofit fontScale="92500" lnSpcReduction="10000"/>
          </a:bodyPr>
          <a:lstStyle/>
          <a:p>
            <a:pPr marL="1219215" indent="-1219215">
              <a:spcBef>
                <a:spcPts val="0"/>
              </a:spcBef>
              <a:buFont typeface="+mj-lt"/>
              <a:buAutoNum type="arabicPeriod"/>
            </a:pPr>
            <a:r>
              <a:rPr lang="en-US" dirty="0"/>
              <a:t>Sign into Twitter</a:t>
            </a:r>
          </a:p>
          <a:p>
            <a:pPr marL="1219215" indent="-1219215">
              <a:spcBef>
                <a:spcPts val="0"/>
              </a:spcBef>
              <a:buFont typeface="+mj-lt"/>
              <a:buAutoNum type="arabicPeriod"/>
            </a:pPr>
            <a:r>
              <a:rPr lang="en-US" dirty="0"/>
              <a:t>Find the Twitter handle you wish to follow</a:t>
            </a:r>
          </a:p>
          <a:p>
            <a:pPr marL="1219215" indent="-1219215">
              <a:spcBef>
                <a:spcPts val="0"/>
              </a:spcBef>
              <a:buFont typeface="+mj-lt"/>
              <a:buAutoNum type="arabicPeriod"/>
            </a:pPr>
            <a:r>
              <a:rPr lang="en-US" dirty="0"/>
              <a:t>Select </a:t>
            </a:r>
            <a:r>
              <a:rPr lang="en-US" dirty="0">
                <a:solidFill>
                  <a:srgbClr val="0EB3AB"/>
                </a:solidFill>
              </a:rPr>
              <a:t>‘Settings’</a:t>
            </a:r>
          </a:p>
          <a:p>
            <a:pPr marL="1219215" indent="-1219215">
              <a:spcBef>
                <a:spcPts val="0"/>
              </a:spcBef>
              <a:buFont typeface="+mj-lt"/>
              <a:buAutoNum type="arabicPeriod"/>
            </a:pPr>
            <a:r>
              <a:rPr lang="en-US" dirty="0"/>
              <a:t>Select </a:t>
            </a:r>
            <a:r>
              <a:rPr lang="en-US" dirty="0">
                <a:solidFill>
                  <a:srgbClr val="0EB3AB"/>
                </a:solidFill>
              </a:rPr>
              <a:t>‘Widgets’</a:t>
            </a:r>
          </a:p>
          <a:p>
            <a:pPr marL="1219215" indent="-1219215">
              <a:spcBef>
                <a:spcPts val="0"/>
              </a:spcBef>
              <a:buFont typeface="+mj-lt"/>
              <a:buAutoNum type="arabicPeriod"/>
            </a:pPr>
            <a:r>
              <a:rPr lang="en-US" dirty="0"/>
              <a:t>Create </a:t>
            </a:r>
            <a:r>
              <a:rPr lang="en-US" dirty="0">
                <a:solidFill>
                  <a:srgbClr val="0EB3AB"/>
                </a:solidFill>
              </a:rPr>
              <a:t>‘New’</a:t>
            </a:r>
          </a:p>
          <a:p>
            <a:pPr marL="1219215" indent="-1219215">
              <a:spcBef>
                <a:spcPts val="0"/>
              </a:spcBef>
              <a:buFont typeface="+mj-lt"/>
              <a:buAutoNum type="arabicPeriod"/>
            </a:pPr>
            <a:r>
              <a:rPr lang="en-US" dirty="0"/>
              <a:t>Enter the desired Twitter Handle </a:t>
            </a:r>
          </a:p>
          <a:p>
            <a:pPr marL="1219215" indent="-1219215">
              <a:spcBef>
                <a:spcPts val="0"/>
              </a:spcBef>
              <a:buFont typeface="+mj-lt"/>
              <a:buAutoNum type="arabicPeriod"/>
            </a:pPr>
            <a:r>
              <a:rPr lang="en-US" dirty="0"/>
              <a:t>Create Widget</a:t>
            </a:r>
          </a:p>
          <a:p>
            <a:pPr marL="1219215" indent="-1219215">
              <a:spcBef>
                <a:spcPts val="0"/>
              </a:spcBef>
              <a:buFont typeface="+mj-lt"/>
              <a:buAutoNum type="arabicPeriod"/>
            </a:pPr>
            <a:r>
              <a:rPr lang="en-US" dirty="0"/>
              <a:t>Copy given embed Code</a:t>
            </a:r>
          </a:p>
          <a:p>
            <a:pPr marL="1219215" indent="-1219215">
              <a:spcBef>
                <a:spcPts val="0"/>
              </a:spcBef>
              <a:buFont typeface="+mj-lt"/>
              <a:buAutoNum type="arabicPeriod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108334" y="361703"/>
            <a:ext cx="14905568" cy="2650067"/>
          </a:xfrm>
        </p:spPr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Your Twitter Widget.</a:t>
            </a:r>
          </a:p>
        </p:txBody>
      </p:sp>
    </p:spTree>
    <p:extLst>
      <p:ext uri="{BB962C8B-B14F-4D97-AF65-F5344CB8AC3E}">
        <p14:creationId xmlns:p14="http://schemas.microsoft.com/office/powerpoint/2010/main" val="15266136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4" r="18164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427851" y="6846660"/>
            <a:ext cx="11239499" cy="1427075"/>
          </a:xfrm>
        </p:spPr>
        <p:txBody>
          <a:bodyPr>
            <a:noAutofit/>
          </a:bodyPr>
          <a:lstStyle/>
          <a:p>
            <a:pPr marL="571508" indent="-571508"/>
            <a:r>
              <a:rPr lang="en-US" sz="4267" dirty="0">
                <a:solidFill>
                  <a:srgbClr val="0EB3AB"/>
                </a:solidFill>
              </a:rPr>
              <a:t>Browser</a:t>
            </a:r>
          </a:p>
          <a:p>
            <a:pPr marL="1085798" lvl="1" indent="-571508"/>
            <a:r>
              <a:rPr lang="en-US" sz="4267" dirty="0">
                <a:cs typeface="Arial" panose="020B0604020202020204" pitchFamily="34" charset="0"/>
              </a:rPr>
              <a:t>Trusted Sites</a:t>
            </a:r>
          </a:p>
          <a:p>
            <a:pPr marL="1085798" lvl="1" indent="-571508"/>
            <a:r>
              <a:rPr lang="en-US" sz="4267" dirty="0">
                <a:cs typeface="Arial" panose="020B0604020202020204" pitchFamily="34" charset="0"/>
              </a:rPr>
              <a:t>http: vs. https</a:t>
            </a:r>
          </a:p>
          <a:p>
            <a:pPr marL="571508" indent="-571508"/>
            <a:endParaRPr lang="en-US" sz="4267" dirty="0"/>
          </a:p>
          <a:p>
            <a:pPr marL="571508" indent="-571508"/>
            <a:r>
              <a:rPr lang="en-US" sz="4267" dirty="0">
                <a:solidFill>
                  <a:srgbClr val="0EB3AB"/>
                </a:solidFill>
              </a:rPr>
              <a:t>Permissions</a:t>
            </a:r>
          </a:p>
          <a:p>
            <a:pPr marL="1085798" lvl="1" indent="-571508"/>
            <a:r>
              <a:rPr lang="en-US" sz="4267" dirty="0">
                <a:cs typeface="Arial" panose="020B0604020202020204" pitchFamily="34" charset="0"/>
              </a:rPr>
              <a:t>Speak with your Admin</a:t>
            </a:r>
          </a:p>
          <a:p>
            <a:pPr marL="1085798" lvl="1" indent="-571508"/>
            <a:r>
              <a:rPr lang="en-US" sz="4267" dirty="0">
                <a:cs typeface="Arial" panose="020B0604020202020204" pitchFamily="34" charset="0"/>
              </a:rPr>
              <a:t>Inquire </a:t>
            </a:r>
          </a:p>
          <a:p>
            <a:pPr marL="1085798" lvl="1" indent="-571508"/>
            <a:r>
              <a:rPr lang="en-US" sz="4267" dirty="0">
                <a:cs typeface="Arial" panose="020B0604020202020204" pitchFamily="34" charset="0"/>
              </a:rPr>
              <a:t>Research and propose </a:t>
            </a:r>
          </a:p>
          <a:p>
            <a:pPr marL="1085798" lvl="1" indent="-571508"/>
            <a:r>
              <a:rPr lang="en-US" sz="4267" dirty="0">
                <a:cs typeface="Arial" panose="020B0604020202020204" pitchFamily="34" charset="0"/>
              </a:rPr>
              <a:t>Develop/Design</a:t>
            </a:r>
          </a:p>
          <a:p>
            <a:endParaRPr lang="en-US" sz="4267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427851" y="919812"/>
            <a:ext cx="14905568" cy="2650067"/>
          </a:xfrm>
        </p:spPr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Issues to Avoid.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94821" y="4401314"/>
            <a:ext cx="3275837" cy="330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0394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3" b="1543"/>
          <a:stretch>
            <a:fillRect/>
          </a:stretch>
        </p:blipFill>
        <p:spPr>
          <a:xfrm rot="5400000">
            <a:off x="-1869546" y="1871135"/>
            <a:ext cx="13716000" cy="9969501"/>
          </a:xfr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030193" y="3026303"/>
            <a:ext cx="12934981" cy="203911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Who am </a:t>
            </a:r>
            <a:r>
              <a:rPr lang="en-US" b="1" dirty="0" smtClean="0">
                <a:solidFill>
                  <a:schemeClr val="accent5"/>
                </a:solidFill>
              </a:rPr>
              <a:t>I?</a:t>
            </a: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Anthony Gouveia: </a:t>
            </a:r>
            <a:r>
              <a:rPr lang="en-US" dirty="0" smtClean="0"/>
              <a:t> D2L Trainer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9352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82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Agenda.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256977" y="2052790"/>
          <a:ext cx="17873222" cy="832173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93661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9366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018171">
                <a:tc>
                  <a:txBody>
                    <a:bodyPr/>
                    <a:lstStyle/>
                    <a:p>
                      <a:pPr algn="ctr"/>
                      <a:r>
                        <a:rPr lang="en-US" sz="2900" dirty="0"/>
                        <a:t>Estimated</a:t>
                      </a:r>
                      <a:r>
                        <a:rPr lang="en-US" sz="2900" baseline="0" dirty="0"/>
                        <a:t> Time</a:t>
                      </a:r>
                      <a:endParaRPr lang="en-US" sz="29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900" dirty="0"/>
                        <a:t>Topic Breakdown</a:t>
                      </a:r>
                    </a:p>
                  </a:txBody>
                  <a:tcPr marL="182880" marR="182880" marT="91440" marB="9144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18171">
                <a:tc>
                  <a:txBody>
                    <a:bodyPr/>
                    <a:lstStyle/>
                    <a:p>
                      <a:r>
                        <a:rPr lang="en-US" sz="2900" dirty="0"/>
                        <a:t>5 minutes</a:t>
                      </a:r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r>
                        <a:rPr lang="en-US" sz="2900" dirty="0"/>
                        <a:t>Introductions and Agenda</a:t>
                      </a:r>
                    </a:p>
                  </a:txBody>
                  <a:tcPr marL="182880" marR="182880" marT="91440" marB="9144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76960">
                <a:tc>
                  <a:txBody>
                    <a:bodyPr/>
                    <a:lstStyle/>
                    <a:p>
                      <a:r>
                        <a:rPr lang="en-US" sz="2900" dirty="0"/>
                        <a:t>5-10 minutes</a:t>
                      </a:r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r>
                        <a:rPr lang="en-US" sz="2900" dirty="0"/>
                        <a:t>Share Your</a:t>
                      </a:r>
                      <a:r>
                        <a:rPr lang="en-US" sz="2900" baseline="0" dirty="0"/>
                        <a:t> Thoughts: Custom Homepages and Widgets</a:t>
                      </a:r>
                      <a:endParaRPr lang="en-US" sz="2900" dirty="0"/>
                    </a:p>
                  </a:txBody>
                  <a:tcPr marL="182880" marR="182880" marT="91440" marB="9144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76960">
                <a:tc>
                  <a:txBody>
                    <a:bodyPr/>
                    <a:lstStyle/>
                    <a:p>
                      <a:r>
                        <a:rPr lang="en-US" sz="2900" dirty="0"/>
                        <a:t>10 minutes</a:t>
                      </a:r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r>
                        <a:rPr lang="en-US" sz="2900" dirty="0"/>
                        <a:t>Homepages:</a:t>
                      </a:r>
                      <a:r>
                        <a:rPr lang="en-US" sz="2900" baseline="0" dirty="0"/>
                        <a:t> 4-1 (Theme, </a:t>
                      </a:r>
                      <a:r>
                        <a:rPr lang="en-US" sz="2900" baseline="0" dirty="0" err="1"/>
                        <a:t>Navbar</a:t>
                      </a:r>
                      <a:r>
                        <a:rPr lang="en-US" sz="2900" baseline="0" dirty="0"/>
                        <a:t>, Homepage, Widgets)</a:t>
                      </a:r>
                      <a:endParaRPr lang="en-US" sz="2900" dirty="0"/>
                    </a:p>
                  </a:txBody>
                  <a:tcPr marL="182880" marR="182880" marT="91440" marB="9144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18171">
                <a:tc>
                  <a:txBody>
                    <a:bodyPr/>
                    <a:lstStyle/>
                    <a:p>
                      <a:r>
                        <a:rPr lang="en-US" sz="2900" dirty="0"/>
                        <a:t>10 minutes</a:t>
                      </a:r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r>
                        <a:rPr lang="en-US" sz="2900" dirty="0"/>
                        <a:t>Custom</a:t>
                      </a:r>
                      <a:r>
                        <a:rPr lang="en-US" sz="2900" baseline="0" dirty="0"/>
                        <a:t> Homepage Widgets: Benefits </a:t>
                      </a:r>
                      <a:endParaRPr lang="en-US" sz="2900" dirty="0"/>
                    </a:p>
                  </a:txBody>
                  <a:tcPr marL="182880" marR="182880" marT="91440" marB="9144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018171">
                <a:tc>
                  <a:txBody>
                    <a:bodyPr/>
                    <a:lstStyle/>
                    <a:p>
                      <a:r>
                        <a:rPr lang="en-US" sz="2900" dirty="0"/>
                        <a:t>10 minutes</a:t>
                      </a:r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r>
                        <a:rPr lang="en-US" sz="2900" dirty="0"/>
                        <a:t>Custom</a:t>
                      </a:r>
                      <a:r>
                        <a:rPr lang="en-US" sz="2900" baseline="0" dirty="0"/>
                        <a:t> Widget: How to</a:t>
                      </a:r>
                      <a:endParaRPr lang="en-US" sz="2900" dirty="0"/>
                    </a:p>
                  </a:txBody>
                  <a:tcPr marL="182880" marR="182880" marT="91440" marB="9144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018171">
                <a:tc>
                  <a:txBody>
                    <a:bodyPr/>
                    <a:lstStyle/>
                    <a:p>
                      <a:r>
                        <a:rPr lang="en-US" sz="2900" dirty="0"/>
                        <a:t>5-10 minutes</a:t>
                      </a:r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r>
                        <a:rPr lang="en-US" sz="2900" dirty="0"/>
                        <a:t>Custom Widget:</a:t>
                      </a:r>
                      <a:r>
                        <a:rPr lang="en-US" sz="2900" baseline="0" dirty="0"/>
                        <a:t> Twitter</a:t>
                      </a:r>
                      <a:endParaRPr lang="en-US" sz="2900" dirty="0"/>
                    </a:p>
                  </a:txBody>
                  <a:tcPr marL="182880" marR="182880" marT="91440" marB="9144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076960">
                <a:tc>
                  <a:txBody>
                    <a:bodyPr/>
                    <a:lstStyle/>
                    <a:p>
                      <a:r>
                        <a:rPr lang="en-US" sz="2900" dirty="0"/>
                        <a:t>10-15 minutes</a:t>
                      </a:r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r>
                        <a:rPr lang="en-US" sz="2900" dirty="0"/>
                        <a:t>Some Issues:</a:t>
                      </a:r>
                      <a:r>
                        <a:rPr lang="en-US" sz="2900" baseline="0" dirty="0"/>
                        <a:t> Browser, Protection, Trusted Sites etc.</a:t>
                      </a:r>
                      <a:endParaRPr lang="en-US" sz="2900" dirty="0"/>
                    </a:p>
                  </a:txBody>
                  <a:tcPr marL="182880" marR="182880" marT="91440" marB="9144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2592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88" b="8588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1030192" y="6839713"/>
            <a:ext cx="11281168" cy="1445364"/>
          </a:xfrm>
        </p:spPr>
        <p:txBody>
          <a:bodyPr>
            <a:noAutofit/>
          </a:bodyPr>
          <a:lstStyle/>
          <a:p>
            <a:pPr marL="762010" indent="-762010">
              <a:buFont typeface="Arial" panose="020B0604020202020204" pitchFamily="34" charset="0"/>
              <a:buChar char="•"/>
            </a:pPr>
            <a:r>
              <a:rPr lang="en-US" sz="4800" dirty="0"/>
              <a:t>How would you define a ‘widget’?</a:t>
            </a:r>
          </a:p>
          <a:p>
            <a:pPr marL="762010" indent="-762010">
              <a:buFont typeface="Arial" panose="020B0604020202020204" pitchFamily="34" charset="0"/>
              <a:buChar char="•"/>
            </a:pPr>
            <a:r>
              <a:rPr lang="en-US" sz="4800" dirty="0" smtClean="0"/>
              <a:t>Who </a:t>
            </a:r>
            <a:r>
              <a:rPr lang="en-US" sz="4800" dirty="0"/>
              <a:t>knows what a custom widget is?</a:t>
            </a:r>
          </a:p>
          <a:p>
            <a:endParaRPr lang="en-US" sz="4800" b="1" dirty="0" smtClean="0"/>
          </a:p>
          <a:p>
            <a:r>
              <a:rPr lang="en-US" sz="4800" b="1" dirty="0" smtClean="0"/>
              <a:t>Lets </a:t>
            </a:r>
            <a:r>
              <a:rPr lang="en-US" sz="4800" b="1" dirty="0"/>
              <a:t>learn from each other:</a:t>
            </a:r>
          </a:p>
          <a:p>
            <a:pPr marL="762010" indent="-762010">
              <a:buFont typeface="Arial" panose="020B0604020202020204" pitchFamily="34" charset="0"/>
              <a:buChar char="•"/>
            </a:pPr>
            <a:r>
              <a:rPr lang="en-US" sz="4800" dirty="0"/>
              <a:t>Have you/your organization used custom widgets?</a:t>
            </a:r>
          </a:p>
          <a:p>
            <a:pPr marL="762010" indent="-762010">
              <a:buFont typeface="Arial" panose="020B0604020202020204" pitchFamily="34" charset="0"/>
              <a:buChar char="•"/>
            </a:pPr>
            <a:r>
              <a:rPr lang="en-US" sz="4800" dirty="0"/>
              <a:t>How have you seen custom widgets being used?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030192" y="723903"/>
            <a:ext cx="12831232" cy="1714499"/>
          </a:xfrm>
        </p:spPr>
        <p:txBody>
          <a:bodyPr>
            <a:normAutofit/>
          </a:bodyPr>
          <a:lstStyle/>
          <a:p>
            <a:r>
              <a:rPr lang="en-US" sz="8533" b="1" dirty="0">
                <a:solidFill>
                  <a:schemeClr val="accent5"/>
                </a:solidFill>
              </a:rPr>
              <a:t>Your Thoughts…</a:t>
            </a:r>
          </a:p>
        </p:txBody>
      </p:sp>
    </p:spTree>
    <p:extLst>
      <p:ext uri="{BB962C8B-B14F-4D97-AF65-F5344CB8AC3E}">
        <p14:creationId xmlns:p14="http://schemas.microsoft.com/office/powerpoint/2010/main" val="97391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26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Total Package.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Breakdown of separate tools to create ONE full homepage</a:t>
            </a:r>
            <a:r>
              <a:rPr lang="en-US" dirty="0">
                <a:solidFill>
                  <a:schemeClr val="accent5"/>
                </a:solidFill>
              </a:rPr>
              <a:t>. </a:t>
            </a:r>
          </a:p>
          <a:p>
            <a:endParaRPr lang="en-US" sz="2933" dirty="0"/>
          </a:p>
          <a:p>
            <a:endParaRPr lang="en-US" dirty="0"/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5623" y="1306607"/>
            <a:ext cx="11768605" cy="924751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128022" y="4373987"/>
            <a:ext cx="27777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 Themes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28023" y="3373715"/>
            <a:ext cx="3250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Navigation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35205" y="5572395"/>
            <a:ext cx="3243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 Homepage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17554" y="6831189"/>
            <a:ext cx="3433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4. Widgets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6787166" y="3048597"/>
            <a:ext cx="9568336" cy="172549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914222" y="1690321"/>
            <a:ext cx="2625909" cy="168531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9361997" y="2884449"/>
            <a:ext cx="11768605" cy="7616088"/>
          </a:xfrm>
          <a:prstGeom prst="rect">
            <a:avLst/>
          </a:prstGeom>
          <a:noFill/>
          <a:ln w="57150">
            <a:solidFill>
              <a:srgbClr val="0EB3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>
            <a:stCxn id="36" idx="3"/>
          </p:cNvCxnSpPr>
          <p:nvPr/>
        </p:nvCxnSpPr>
        <p:spPr>
          <a:xfrm>
            <a:off x="7378734" y="5987239"/>
            <a:ext cx="2051781" cy="70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17061006" y="3069176"/>
            <a:ext cx="3916395" cy="7219275"/>
          </a:xfrm>
          <a:prstGeom prst="rect">
            <a:avLst/>
          </a:prstGeom>
          <a:noFill/>
          <a:ln w="57150">
            <a:solidFill>
              <a:srgbClr val="0EB3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9553906" y="3207203"/>
            <a:ext cx="7315192" cy="5407728"/>
          </a:xfrm>
          <a:prstGeom prst="rect">
            <a:avLst/>
          </a:prstGeom>
          <a:noFill/>
          <a:ln w="57150">
            <a:solidFill>
              <a:srgbClr val="0EB3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9518148" y="8827015"/>
            <a:ext cx="7315192" cy="1461437"/>
          </a:xfrm>
          <a:prstGeom prst="rect">
            <a:avLst/>
          </a:prstGeom>
          <a:noFill/>
          <a:ln w="57150">
            <a:solidFill>
              <a:srgbClr val="0EB3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9335622" y="1690320"/>
            <a:ext cx="11517755" cy="1079339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6631336" y="5801292"/>
            <a:ext cx="2974811" cy="14664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662267" y="7360406"/>
            <a:ext cx="2974811" cy="299440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6631337" y="7238390"/>
            <a:ext cx="10481093" cy="8834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136515" y="5617905"/>
            <a:ext cx="3242219" cy="738664"/>
          </a:xfrm>
          <a:prstGeom prst="rect">
            <a:avLst/>
          </a:prstGeom>
          <a:noFill/>
          <a:ln w="38100">
            <a:solidFill>
              <a:srgbClr val="0EB3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128023" y="6883879"/>
            <a:ext cx="2511597" cy="738664"/>
          </a:xfrm>
          <a:prstGeom prst="rect">
            <a:avLst/>
          </a:prstGeom>
          <a:noFill/>
          <a:ln w="38100">
            <a:solidFill>
              <a:srgbClr val="0EB3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4197177" y="4384273"/>
            <a:ext cx="2597861" cy="73866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4136515" y="3380663"/>
            <a:ext cx="2995291" cy="73866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2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23" grpId="0" animBg="1"/>
      <p:bldP spid="26" grpId="0" animBg="1"/>
      <p:bldP spid="27" grpId="0" animBg="1"/>
      <p:bldP spid="28" grpId="0" animBg="1"/>
      <p:bldP spid="29" grpId="0" animBg="1"/>
      <p:bldP spid="36" grpId="0" animBg="1"/>
      <p:bldP spid="37" grpId="0" animBg="1"/>
      <p:bldP spid="39" grpId="0" animBg="1"/>
      <p:bldP spid="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0545912" y="2098977"/>
            <a:ext cx="11239499" cy="11120243"/>
          </a:xfrm>
        </p:spPr>
        <p:txBody>
          <a:bodyPr>
            <a:noAutofit/>
          </a:bodyPr>
          <a:lstStyle/>
          <a:p>
            <a:pPr marL="1143014" indent="-1143014">
              <a:buFont typeface="Arial" panose="020B0604020202020204" pitchFamily="34" charset="0"/>
              <a:buChar char="•"/>
            </a:pPr>
            <a:r>
              <a:rPr lang="en-US" sz="3733" dirty="0"/>
              <a:t>Widgets are the building blocks of a homepage</a:t>
            </a:r>
          </a:p>
          <a:p>
            <a:pPr marL="1143014" indent="-1143014">
              <a:buFont typeface="Arial" panose="020B0604020202020204" pitchFamily="34" charset="0"/>
              <a:buChar char="•"/>
            </a:pPr>
            <a:r>
              <a:rPr lang="en-US" sz="3733" dirty="0"/>
              <a:t>Homepages act as a placeholder for widgets</a:t>
            </a:r>
          </a:p>
          <a:p>
            <a:pPr marL="1143014" indent="-1143014">
              <a:buFont typeface="Arial" panose="020B0604020202020204" pitchFamily="34" charset="0"/>
              <a:buChar char="•"/>
            </a:pPr>
            <a:r>
              <a:rPr lang="en-US" sz="3733" dirty="0"/>
              <a:t>You can use </a:t>
            </a:r>
            <a:r>
              <a:rPr lang="en-US" sz="3733" b="1" dirty="0"/>
              <a:t>system widgets </a:t>
            </a:r>
            <a:r>
              <a:rPr lang="en-US" sz="3733" dirty="0"/>
              <a:t>(i.e. News Widget, Content Browser or My Courses Widget) to build your homepage</a:t>
            </a:r>
          </a:p>
          <a:p>
            <a:pPr marL="1143014" indent="-1143014">
              <a:buFont typeface="Arial" panose="020B0604020202020204" pitchFamily="34" charset="0"/>
              <a:buChar char="•"/>
            </a:pPr>
            <a:r>
              <a:rPr lang="en-US" sz="3733" dirty="0"/>
              <a:t>You can also use </a:t>
            </a:r>
            <a:r>
              <a:rPr lang="en-US" sz="3733" b="1" dirty="0">
                <a:solidFill>
                  <a:srgbClr val="FF0000"/>
                </a:solidFill>
              </a:rPr>
              <a:t>custom widgets </a:t>
            </a:r>
            <a:r>
              <a:rPr lang="en-US" sz="3733" dirty="0"/>
              <a:t>(i.e. Welcome Widget, Teacher Profile Widget or On My Calendar Widget) to build your homepage</a:t>
            </a:r>
          </a:p>
          <a:p>
            <a:pPr marL="762010" indent="-762010">
              <a:buFont typeface="Arial" panose="020B0604020202020204" pitchFamily="34" charset="0"/>
              <a:buChar char="•"/>
            </a:pPr>
            <a:endParaRPr lang="en-US" sz="3733" dirty="0"/>
          </a:p>
          <a:p>
            <a:pPr marL="762010" indent="-762010">
              <a:buFont typeface="Arial" panose="020B0604020202020204" pitchFamily="34" charset="0"/>
              <a:buChar char="•"/>
            </a:pPr>
            <a:endParaRPr lang="en-US" sz="3733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545915" y="285880"/>
            <a:ext cx="12225285" cy="2042160"/>
          </a:xfrm>
        </p:spPr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Homepages &amp; Widgets.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470008" y="3280731"/>
            <a:ext cx="6858000" cy="716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g</a:t>
            </a:r>
            <a:endParaRPr lang="en-US" sz="9600" dirty="0"/>
          </a:p>
        </p:txBody>
      </p:sp>
      <p:sp>
        <p:nvSpPr>
          <p:cNvPr id="17" name="Rectangle 16"/>
          <p:cNvSpPr/>
          <p:nvPr/>
        </p:nvSpPr>
        <p:spPr>
          <a:xfrm>
            <a:off x="1691680" y="4561605"/>
            <a:ext cx="3962400" cy="18288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Widget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924246" y="4561605"/>
            <a:ext cx="2133600" cy="1828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Widget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726158" y="6668499"/>
            <a:ext cx="3962400" cy="1981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Widget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902080" y="6603589"/>
            <a:ext cx="2133600" cy="33528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Widget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710995" y="9098643"/>
            <a:ext cx="3962400" cy="76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Widget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87912" y="3524749"/>
            <a:ext cx="2755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Homepage</a:t>
            </a:r>
          </a:p>
        </p:txBody>
      </p:sp>
    </p:spTree>
    <p:extLst>
      <p:ext uri="{BB962C8B-B14F-4D97-AF65-F5344CB8AC3E}">
        <p14:creationId xmlns:p14="http://schemas.microsoft.com/office/powerpoint/2010/main" val="366598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0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 Widgets.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pPr marL="457206" indent="-457206"/>
            <a:r>
              <a:rPr lang="en-US" sz="14934" dirty="0">
                <a:latin typeface="Arial" panose="020B0604020202020204" pitchFamily="34" charset="0"/>
                <a:cs typeface="Arial" panose="020B0604020202020204" pitchFamily="34" charset="0"/>
              </a:rPr>
              <a:t>What are they?</a:t>
            </a:r>
          </a:p>
          <a:p>
            <a:pPr marL="457206" indent="-457206"/>
            <a:r>
              <a:rPr lang="en-US" sz="14934" dirty="0">
                <a:latin typeface="Arial" panose="020B0604020202020204" pitchFamily="34" charset="0"/>
                <a:cs typeface="Arial" panose="020B0604020202020204" pitchFamily="34" charset="0"/>
              </a:rPr>
              <a:t>How can they be beneficial to your organization?</a:t>
            </a:r>
          </a:p>
          <a:p>
            <a:pPr marL="457206" indent="-457206"/>
            <a:r>
              <a:rPr lang="en-US" sz="14934" dirty="0">
                <a:latin typeface="Arial" panose="020B0604020202020204" pitchFamily="34" charset="0"/>
                <a:cs typeface="Arial" panose="020B0604020202020204" pitchFamily="34" charset="0"/>
              </a:rPr>
              <a:t>How can they be beneficial to your users?</a:t>
            </a:r>
          </a:p>
          <a:p>
            <a:endParaRPr lang="en-US" sz="3200" dirty="0"/>
          </a:p>
          <a:p>
            <a:endParaRPr lang="en-US" sz="3200" dirty="0"/>
          </a:p>
        </p:txBody>
      </p:sp>
      <p:pic>
        <p:nvPicPr>
          <p:cNvPr id="18" name="Picture Placeholder 17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9" b="12809"/>
          <a:stretch>
            <a:fillRect/>
          </a:stretch>
        </p:blipFill>
        <p:spPr/>
      </p:pic>
      <p:pic>
        <p:nvPicPr>
          <p:cNvPr id="16" name="Picture Placeholder 15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25" b="5825"/>
          <a:stretch>
            <a:fillRect/>
          </a:stretch>
        </p:blipFill>
        <p:spPr/>
      </p:pic>
      <p:pic>
        <p:nvPicPr>
          <p:cNvPr id="17" name="Picture Placeholder 16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9" b="12809"/>
          <a:stretch>
            <a:fillRect/>
          </a:stretch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1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47" b="12847"/>
          <a:stretch>
            <a:fillRect/>
          </a:stretch>
        </p:blipFill>
        <p:spPr/>
      </p:pic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963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65" r="15565"/>
          <a:stretch>
            <a:fillRect/>
          </a:stretch>
        </p:blipFill>
        <p:spPr/>
      </p:pic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11030192" y="317748"/>
            <a:ext cx="11239499" cy="1427075"/>
          </a:xfrm>
        </p:spPr>
        <p:txBody>
          <a:bodyPr>
            <a:noAutofit/>
          </a:bodyPr>
          <a:lstStyle/>
          <a:p>
            <a:r>
              <a:rPr lang="en-US" sz="8533" b="1" dirty="0">
                <a:solidFill>
                  <a:schemeClr val="accent5"/>
                </a:solidFill>
              </a:rPr>
              <a:t>Benefits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11030192" y="2522483"/>
            <a:ext cx="11239499" cy="5835344"/>
          </a:xfrm>
        </p:spPr>
        <p:txBody>
          <a:bodyPr>
            <a:normAutofit/>
          </a:bodyPr>
          <a:lstStyle/>
          <a:p>
            <a:r>
              <a:rPr lang="en-US" dirty="0"/>
              <a:t>Allows for:</a:t>
            </a:r>
          </a:p>
          <a:p>
            <a:pPr marL="914411" indent="-914411">
              <a:buFont typeface="Arial" panose="020B0604020202020204" pitchFamily="34" charset="0"/>
              <a:buChar char="•"/>
            </a:pPr>
            <a:r>
              <a:rPr lang="en-US" dirty="0"/>
              <a:t>Active participation</a:t>
            </a:r>
          </a:p>
          <a:p>
            <a:pPr marL="914411" indent="-914411">
              <a:buFont typeface="Arial" panose="020B0604020202020204" pitchFamily="34" charset="0"/>
              <a:buChar char="•"/>
            </a:pPr>
            <a:r>
              <a:rPr lang="en-US" dirty="0"/>
              <a:t>Connectivity</a:t>
            </a:r>
          </a:p>
          <a:p>
            <a:pPr marL="914411" indent="-914411">
              <a:buFont typeface="Arial" panose="020B0604020202020204" pitchFamily="34" charset="0"/>
              <a:buChar char="•"/>
            </a:pPr>
            <a:r>
              <a:rPr lang="en-US" dirty="0"/>
              <a:t>Collaboration</a:t>
            </a:r>
          </a:p>
          <a:p>
            <a:pPr marL="914411" indent="-914411">
              <a:buFont typeface="Arial" panose="020B0604020202020204" pitchFamily="34" charset="0"/>
              <a:buChar char="•"/>
            </a:pPr>
            <a:r>
              <a:rPr lang="en-US" dirty="0"/>
              <a:t>Engagement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80098" y="9904431"/>
            <a:ext cx="1271331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</a:rPr>
              <a:t>“Seen to hold considerable potential for addressing the needs of today’s diverse students, enhancing their learning experiences through customization, personalization, and rich opportunities for networking and collaboration” – </a:t>
            </a:r>
            <a:r>
              <a:rPr lang="en-US" sz="3200" dirty="0" err="1">
                <a:solidFill>
                  <a:schemeClr val="accent1"/>
                </a:solidFill>
              </a:rPr>
              <a:t>McLoughlin</a:t>
            </a:r>
            <a:r>
              <a:rPr lang="en-US" sz="3200" dirty="0">
                <a:solidFill>
                  <a:schemeClr val="accent1"/>
                </a:solidFill>
              </a:rPr>
              <a:t> and Lee</a:t>
            </a:r>
            <a:endParaRPr lang="en-US" sz="9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016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Fusion17">
      <a:dk1>
        <a:srgbClr val="32075B"/>
      </a:dk1>
      <a:lt1>
        <a:srgbClr val="FFFFFF"/>
      </a:lt1>
      <a:dk2>
        <a:srgbClr val="320759"/>
      </a:dk2>
      <a:lt2>
        <a:srgbClr val="FFFFFF"/>
      </a:lt2>
      <a:accent1>
        <a:srgbClr val="E10980"/>
      </a:accent1>
      <a:accent2>
        <a:srgbClr val="ED7D31"/>
      </a:accent2>
      <a:accent3>
        <a:srgbClr val="009FA5"/>
      </a:accent3>
      <a:accent4>
        <a:srgbClr val="A82F5E"/>
      </a:accent4>
      <a:accent5>
        <a:srgbClr val="717171"/>
      </a:accent5>
      <a:accent6>
        <a:srgbClr val="7EA033"/>
      </a:accent6>
      <a:hlink>
        <a:srgbClr val="00B9D2"/>
      </a:hlink>
      <a:folHlink>
        <a:srgbClr val="00B9D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1651</TotalTime>
  <Words>533</Words>
  <Application>Microsoft Macintosh PowerPoint</Application>
  <PresentationFormat>Custom</PresentationFormat>
  <Paragraphs>115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Calibri</vt:lpstr>
      <vt:lpstr>Arial</vt:lpstr>
      <vt:lpstr>Office Theme</vt:lpstr>
      <vt:lpstr>Let’s Fidget With Our Custom Widgets</vt:lpstr>
      <vt:lpstr>Who am I?</vt:lpstr>
      <vt:lpstr>Agenda.</vt:lpstr>
      <vt:lpstr>Your Thoughts…</vt:lpstr>
      <vt:lpstr>Overview</vt:lpstr>
      <vt:lpstr>Total Package.</vt:lpstr>
      <vt:lpstr>Homepages &amp; Widgets.</vt:lpstr>
      <vt:lpstr>Custom Widgets.</vt:lpstr>
      <vt:lpstr>PowerPoint Presentation</vt:lpstr>
      <vt:lpstr>PowerPoint Presentation</vt:lpstr>
      <vt:lpstr>Creation</vt:lpstr>
      <vt:lpstr>How to.</vt:lpstr>
      <vt:lpstr>Creation Steps.</vt:lpstr>
      <vt:lpstr>Showcase Course.</vt:lpstr>
      <vt:lpstr>Your Twitter Widget.</vt:lpstr>
      <vt:lpstr>Issues to Avoid.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Clint Milmine</dc:creator>
  <cp:lastModifiedBy>Anthony Gouveia</cp:lastModifiedBy>
  <cp:revision>16</cp:revision>
  <dcterms:created xsi:type="dcterms:W3CDTF">2017-04-12T13:31:12Z</dcterms:created>
  <dcterms:modified xsi:type="dcterms:W3CDTF">2017-07-13T18:35:13Z</dcterms:modified>
</cp:coreProperties>
</file>